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71" r:id="rId4"/>
    <p:sldId id="258" r:id="rId5"/>
    <p:sldId id="275" r:id="rId6"/>
    <p:sldId id="274" r:id="rId7"/>
    <p:sldId id="276" r:id="rId8"/>
    <p:sldId id="266" r:id="rId9"/>
    <p:sldId id="282" r:id="rId10"/>
    <p:sldId id="284" r:id="rId11"/>
    <p:sldId id="279" r:id="rId12"/>
    <p:sldId id="286" r:id="rId13"/>
    <p:sldId id="260" r:id="rId14"/>
    <p:sldId id="261" r:id="rId15"/>
    <p:sldId id="267" r:id="rId16"/>
    <p:sldId id="280" r:id="rId17"/>
    <p:sldId id="277" r:id="rId18"/>
    <p:sldId id="265" r:id="rId19"/>
    <p:sldId id="285" r:id="rId2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DD3B6-6E89-466C-86FB-C5454627309D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4FB21-EBA0-49CB-9187-2D46CA8FCD06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Type of Funding </a:t>
          </a:r>
        </a:p>
      </dgm:t>
    </dgm:pt>
    <dgm:pt modelId="{4A02A861-9269-4E6E-B236-8D1BEB112509}" type="parTrans" cxnId="{B6DD871B-BCFB-4CF2-AAD9-7ECDAA639A42}">
      <dgm:prSet/>
      <dgm:spPr/>
      <dgm:t>
        <a:bodyPr/>
        <a:lstStyle/>
        <a:p>
          <a:endParaRPr lang="en-US"/>
        </a:p>
      </dgm:t>
    </dgm:pt>
    <dgm:pt modelId="{8A240D6D-5FD9-4147-ADA2-D263C73850D0}" type="sibTrans" cxnId="{B6DD871B-BCFB-4CF2-AAD9-7ECDAA639A42}">
      <dgm:prSet/>
      <dgm:spPr/>
      <dgm:t>
        <a:bodyPr/>
        <a:lstStyle/>
        <a:p>
          <a:endParaRPr lang="en-US"/>
        </a:p>
      </dgm:t>
    </dgm:pt>
    <dgm:pt modelId="{B371A85E-C3C6-48BB-846C-DF89231D27D8}" type="asst">
      <dgm:prSet phldrT="[Text]" custT="1"/>
      <dgm:spPr/>
      <dgm:t>
        <a:bodyPr/>
        <a:lstStyle/>
        <a:p>
          <a:r>
            <a:rPr lang="en-US" sz="16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VA Funding (CSP, MERIT etc.,)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gm:t>
    </dgm:pt>
    <dgm:pt modelId="{7694D30C-AE18-4D34-B14D-09515226BA8C}" type="sibTrans" cxnId="{AC8575AF-5E60-4195-BBDE-473BF72CF388}">
      <dgm:prSet/>
      <dgm:spPr/>
      <dgm:t>
        <a:bodyPr/>
        <a:lstStyle/>
        <a:p>
          <a:endParaRPr lang="en-US"/>
        </a:p>
      </dgm:t>
    </dgm:pt>
    <dgm:pt modelId="{6E780973-F4A6-49AF-BF75-80E2BB3EB19E}" type="parTrans" cxnId="{AC8575AF-5E60-4195-BBDE-473BF72CF388}">
      <dgm:prSet/>
      <dgm:spPr/>
      <dgm:t>
        <a:bodyPr/>
        <a:lstStyle/>
        <a:p>
          <a:endParaRPr lang="en-US"/>
        </a:p>
      </dgm:t>
    </dgm:pt>
    <dgm:pt modelId="{3F024E59-2224-44F9-8E20-64CF47194CCA}" type="asst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Non-VA Funding </a:t>
          </a:r>
        </a:p>
      </dgm:t>
    </dgm:pt>
    <dgm:pt modelId="{DD9C990B-1E6F-4034-8A43-3F0568253C73}" type="parTrans" cxnId="{B375DD23-CACB-4664-845C-0D0E87F49AFE}">
      <dgm:prSet/>
      <dgm:spPr/>
      <dgm:t>
        <a:bodyPr/>
        <a:lstStyle/>
        <a:p>
          <a:endParaRPr lang="en-US"/>
        </a:p>
      </dgm:t>
    </dgm:pt>
    <dgm:pt modelId="{0B59D5E7-8B80-4CB6-9D7D-97B669BEA820}" type="sibTrans" cxnId="{B375DD23-CACB-4664-845C-0D0E87F49AFE}">
      <dgm:prSet/>
      <dgm:spPr/>
      <dgm:t>
        <a:bodyPr/>
        <a:lstStyle/>
        <a:p>
          <a:endParaRPr lang="en-US"/>
        </a:p>
      </dgm:t>
    </dgm:pt>
    <dgm:pt modelId="{02C7C088-C604-41BE-A5EE-C859C809A55B}">
      <dgm:prSet custT="1"/>
      <dgm:spPr/>
      <dgm:t>
        <a:bodyPr/>
        <a:lstStyle/>
        <a:p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Office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Holly Henry</a:t>
          </a:r>
        </a:p>
        <a:p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DE297-3C0C-45CF-8D70-BDADFED346A1}" type="parTrans" cxnId="{E3DA932D-DBEA-45F9-9661-7439C474ABB1}">
      <dgm:prSet/>
      <dgm:spPr/>
      <dgm:t>
        <a:bodyPr/>
        <a:lstStyle/>
        <a:p>
          <a:endParaRPr lang="en-US"/>
        </a:p>
      </dgm:t>
    </dgm:pt>
    <dgm:pt modelId="{6C3481E7-B8B8-4CB2-89DC-207BAD6A3454}" type="sibTrans" cxnId="{E3DA932D-DBEA-45F9-9661-7439C474ABB1}">
      <dgm:prSet/>
      <dgm:spPr/>
      <dgm:t>
        <a:bodyPr/>
        <a:lstStyle/>
        <a:p>
          <a:endParaRPr lang="en-US"/>
        </a:p>
      </dgm:t>
    </dgm:pt>
    <dgm:pt modelId="{64D6D94E-BD35-4319-9DD3-C32651A11F6C}">
      <dgm:prSet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Clinical Research Center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Margaret Tiktin </a:t>
          </a:r>
        </a:p>
      </dgm:t>
    </dgm:pt>
    <dgm:pt modelId="{1E5A9596-2E51-428F-A071-88BA97B37298}" type="parTrans" cxnId="{DFF3AA9D-0287-4529-BAC3-20C80638EA7D}">
      <dgm:prSet/>
      <dgm:spPr/>
      <dgm:t>
        <a:bodyPr/>
        <a:lstStyle/>
        <a:p>
          <a:endParaRPr lang="en-US"/>
        </a:p>
      </dgm:t>
    </dgm:pt>
    <dgm:pt modelId="{53B63C8F-5B6B-4E7E-968F-61759E06DE1B}" type="sibTrans" cxnId="{DFF3AA9D-0287-4529-BAC3-20C80638EA7D}">
      <dgm:prSet/>
      <dgm:spPr/>
      <dgm:t>
        <a:bodyPr/>
        <a:lstStyle/>
        <a:p>
          <a:endParaRPr lang="en-US"/>
        </a:p>
      </dgm:t>
    </dgm:pt>
    <dgm:pt modelId="{EB56536B-D133-4912-AAEB-C1BFA3BCDD19}">
      <dgm:prSet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Foundation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Jeff Moore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Marcie Denallo</a:t>
          </a:r>
        </a:p>
      </dgm:t>
    </dgm:pt>
    <dgm:pt modelId="{0779AABE-C65F-4064-AE9C-B2A4D7AC06D0}" type="parTrans" cxnId="{4FCC4BF4-14CA-4122-A7D6-298F8DC52BD1}">
      <dgm:prSet/>
      <dgm:spPr/>
      <dgm:t>
        <a:bodyPr/>
        <a:lstStyle/>
        <a:p>
          <a:endParaRPr lang="en-US"/>
        </a:p>
      </dgm:t>
    </dgm:pt>
    <dgm:pt modelId="{4906B9CE-2D09-4D0D-BA23-AC6F9E37966C}" type="sibTrans" cxnId="{4FCC4BF4-14CA-4122-A7D6-298F8DC52BD1}">
      <dgm:prSet/>
      <dgm:spPr/>
      <dgm:t>
        <a:bodyPr/>
        <a:lstStyle/>
        <a:p>
          <a:endParaRPr lang="en-US"/>
        </a:p>
      </dgm:t>
    </dgm:pt>
    <dgm:pt modelId="{0B4C07CD-1B6D-4685-8F27-29E05F9BB91F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Industry Sponsored</a:t>
          </a:r>
        </a:p>
      </dgm:t>
    </dgm:pt>
    <dgm:pt modelId="{B67A5942-F7AB-42EA-95BC-F388983921FC}" type="parTrans" cxnId="{88DAC592-341A-42A8-86E1-1E29AA0DD2EA}">
      <dgm:prSet/>
      <dgm:spPr/>
      <dgm:t>
        <a:bodyPr/>
        <a:lstStyle/>
        <a:p>
          <a:endParaRPr lang="en-US"/>
        </a:p>
      </dgm:t>
    </dgm:pt>
    <dgm:pt modelId="{3ED8F63E-873C-4E3D-B936-6DD514DC00EB}" type="sibTrans" cxnId="{88DAC592-341A-42A8-86E1-1E29AA0DD2EA}">
      <dgm:prSet/>
      <dgm:spPr/>
      <dgm:t>
        <a:bodyPr/>
        <a:lstStyle/>
        <a:p>
          <a:endParaRPr lang="en-US"/>
        </a:p>
      </dgm:t>
    </dgm:pt>
    <dgm:pt modelId="{B248F2B6-BFD4-4779-AE60-F44B7CBEA636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Other Federal Funding, Industry Sponsored, and/or Foundations</a:t>
          </a:r>
        </a:p>
      </dgm:t>
    </dgm:pt>
    <dgm:pt modelId="{EDF7441C-B41C-4DE2-8032-1DE60000A629}" type="parTrans" cxnId="{E88848CA-DD7C-440C-918C-44A43880D52A}">
      <dgm:prSet/>
      <dgm:spPr/>
      <dgm:t>
        <a:bodyPr/>
        <a:lstStyle/>
        <a:p>
          <a:endParaRPr lang="en-US"/>
        </a:p>
      </dgm:t>
    </dgm:pt>
    <dgm:pt modelId="{B8B644EB-5D02-4510-9E2C-F15F6A35DC59}" type="sibTrans" cxnId="{E88848CA-DD7C-440C-918C-44A43880D52A}">
      <dgm:prSet/>
      <dgm:spPr/>
      <dgm:t>
        <a:bodyPr/>
        <a:lstStyle/>
        <a:p>
          <a:endParaRPr lang="en-US"/>
        </a:p>
      </dgm:t>
    </dgm:pt>
    <dgm:pt modelId="{9057430A-4ABA-476F-89DE-6AA506C8A54E}" type="pres">
      <dgm:prSet presAssocID="{6D2DD3B6-6E89-466C-86FB-C5454627309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6F8866-027E-444C-B15A-ABE01A0EAD9B}" type="pres">
      <dgm:prSet presAssocID="{6D2DD3B6-6E89-466C-86FB-C5454627309D}" presName="hierFlow" presStyleCnt="0"/>
      <dgm:spPr/>
    </dgm:pt>
    <dgm:pt modelId="{160F5CA7-E157-4257-A58B-23993A3C3418}" type="pres">
      <dgm:prSet presAssocID="{6D2DD3B6-6E89-466C-86FB-C5454627309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355CBF6-E6E2-4DBD-961E-2BD2488FE5C2}" type="pres">
      <dgm:prSet presAssocID="{EA64FB21-EBA0-49CB-9187-2D46CA8FCD06}" presName="Name14" presStyleCnt="0"/>
      <dgm:spPr/>
    </dgm:pt>
    <dgm:pt modelId="{E2A10DF4-513C-41EE-A0EA-3BC39535FA62}" type="pres">
      <dgm:prSet presAssocID="{EA64FB21-EBA0-49CB-9187-2D46CA8FCD06}" presName="level1Shape" presStyleLbl="node0" presStyleIdx="0" presStyleCnt="1" custScaleX="181381" custLinFactNeighborX="821" custLinFactNeighborY="-1231">
        <dgm:presLayoutVars>
          <dgm:chPref val="3"/>
        </dgm:presLayoutVars>
      </dgm:prSet>
      <dgm:spPr/>
    </dgm:pt>
    <dgm:pt modelId="{DA5AC8D2-E043-461F-A335-3E745C9E6B3B}" type="pres">
      <dgm:prSet presAssocID="{EA64FB21-EBA0-49CB-9187-2D46CA8FCD06}" presName="hierChild2" presStyleCnt="0"/>
      <dgm:spPr/>
    </dgm:pt>
    <dgm:pt modelId="{3F2FE8D9-2B04-4354-A2A2-BE97D7D9069B}" type="pres">
      <dgm:prSet presAssocID="{6E780973-F4A6-49AF-BF75-80E2BB3EB19E}" presName="Name19" presStyleLbl="parChTrans1D2" presStyleIdx="0" presStyleCnt="2"/>
      <dgm:spPr/>
    </dgm:pt>
    <dgm:pt modelId="{32350341-A2EB-4ECC-A12A-E4317466AEB0}" type="pres">
      <dgm:prSet presAssocID="{B371A85E-C3C6-48BB-846C-DF89231D27D8}" presName="Name21" presStyleCnt="0"/>
      <dgm:spPr/>
    </dgm:pt>
    <dgm:pt modelId="{66A92DA1-52D8-457E-A16B-09FBCF5C2DA3}" type="pres">
      <dgm:prSet presAssocID="{B371A85E-C3C6-48BB-846C-DF89231D27D8}" presName="level2Shape" presStyleLbl="asst1" presStyleIdx="0" presStyleCnt="2" custScaleX="172988" custLinFactNeighborX="-89660" custLinFactNeighborY="4927"/>
      <dgm:spPr/>
    </dgm:pt>
    <dgm:pt modelId="{A8440FF0-2221-4B71-9B47-C252939CC519}" type="pres">
      <dgm:prSet presAssocID="{B371A85E-C3C6-48BB-846C-DF89231D27D8}" presName="hierChild3" presStyleCnt="0"/>
      <dgm:spPr/>
    </dgm:pt>
    <dgm:pt modelId="{4B5FD992-DE47-4D60-BB40-C2D157BAE317}" type="pres">
      <dgm:prSet presAssocID="{C32DE297-3C0C-45CF-8D70-BDADFED346A1}" presName="Name19" presStyleLbl="parChTrans1D3" presStyleIdx="0" presStyleCnt="3"/>
      <dgm:spPr/>
    </dgm:pt>
    <dgm:pt modelId="{44D3F385-B1B6-4649-806F-CFF7E164778D}" type="pres">
      <dgm:prSet presAssocID="{02C7C088-C604-41BE-A5EE-C859C809A55B}" presName="Name21" presStyleCnt="0"/>
      <dgm:spPr/>
    </dgm:pt>
    <dgm:pt modelId="{B31652C3-E946-4851-840A-10252548FF9E}" type="pres">
      <dgm:prSet presAssocID="{02C7C088-C604-41BE-A5EE-C859C809A55B}" presName="level2Shape" presStyleLbl="node3" presStyleIdx="0" presStyleCnt="3" custScaleX="159173" custLinFactNeighborX="-89687" custLinFactNeighborY="73753"/>
      <dgm:spPr/>
    </dgm:pt>
    <dgm:pt modelId="{60EBE89C-B336-4E67-A459-B21A2E179165}" type="pres">
      <dgm:prSet presAssocID="{02C7C088-C604-41BE-A5EE-C859C809A55B}" presName="hierChild3" presStyleCnt="0"/>
      <dgm:spPr/>
    </dgm:pt>
    <dgm:pt modelId="{7131F71E-9DC1-44DA-941E-F3E926CA9FF9}" type="pres">
      <dgm:prSet presAssocID="{DD9C990B-1E6F-4034-8A43-3F0568253C73}" presName="Name19" presStyleLbl="parChTrans1D2" presStyleIdx="1" presStyleCnt="2"/>
      <dgm:spPr/>
    </dgm:pt>
    <dgm:pt modelId="{D9F458F9-3B9E-423C-A32C-46244FA3F6E1}" type="pres">
      <dgm:prSet presAssocID="{3F024E59-2224-44F9-8E20-64CF47194CCA}" presName="Name21" presStyleCnt="0"/>
      <dgm:spPr/>
    </dgm:pt>
    <dgm:pt modelId="{86AA8CA0-21A0-4B3F-8D96-B2A0822E3C6E}" type="pres">
      <dgm:prSet presAssocID="{3F024E59-2224-44F9-8E20-64CF47194CCA}" presName="level2Shape" presStyleLbl="asst1" presStyleIdx="1" presStyleCnt="2" custScaleX="177670" custLinFactNeighborX="40781" custLinFactNeighborY="6027"/>
      <dgm:spPr/>
    </dgm:pt>
    <dgm:pt modelId="{96B0F441-50BE-48C7-86EB-2249AEDB45DC}" type="pres">
      <dgm:prSet presAssocID="{3F024E59-2224-44F9-8E20-64CF47194CCA}" presName="hierChild3" presStyleCnt="0"/>
      <dgm:spPr/>
    </dgm:pt>
    <dgm:pt modelId="{4562C3FA-FB72-4CF1-BB10-4113AD2152F7}" type="pres">
      <dgm:prSet presAssocID="{B67A5942-F7AB-42EA-95BC-F388983921FC}" presName="Name19" presStyleLbl="parChTrans1D3" presStyleIdx="1" presStyleCnt="3"/>
      <dgm:spPr/>
    </dgm:pt>
    <dgm:pt modelId="{7656CDE8-F6D6-401B-A80E-645BAF83A07F}" type="pres">
      <dgm:prSet presAssocID="{0B4C07CD-1B6D-4685-8F27-29E05F9BB91F}" presName="Name21" presStyleCnt="0"/>
      <dgm:spPr/>
    </dgm:pt>
    <dgm:pt modelId="{F00EE266-7ED0-4266-92FE-1997928B38D9}" type="pres">
      <dgm:prSet presAssocID="{0B4C07CD-1B6D-4685-8F27-29E05F9BB91F}" presName="level2Shape" presStyleLbl="node3" presStyleIdx="1" presStyleCnt="3" custLinFactNeighborX="31880" custLinFactNeighborY="3298"/>
      <dgm:spPr/>
    </dgm:pt>
    <dgm:pt modelId="{52C32A21-9187-4BE4-B4CC-9B3843F6D1BA}" type="pres">
      <dgm:prSet presAssocID="{0B4C07CD-1B6D-4685-8F27-29E05F9BB91F}" presName="hierChild3" presStyleCnt="0"/>
      <dgm:spPr/>
    </dgm:pt>
    <dgm:pt modelId="{5F8C5F3D-0D1E-41BF-BC30-808C488E843C}" type="pres">
      <dgm:prSet presAssocID="{1E5A9596-2E51-428F-A071-88BA97B37298}" presName="Name19" presStyleLbl="parChTrans1D4" presStyleIdx="0" presStyleCnt="2"/>
      <dgm:spPr/>
    </dgm:pt>
    <dgm:pt modelId="{BF606390-518E-4BEE-A0B0-DD720B62EFED}" type="pres">
      <dgm:prSet presAssocID="{64D6D94E-BD35-4319-9DD3-C32651A11F6C}" presName="Name21" presStyleCnt="0"/>
      <dgm:spPr/>
    </dgm:pt>
    <dgm:pt modelId="{CE50E58D-49AD-482A-BC82-4B47869F2903}" type="pres">
      <dgm:prSet presAssocID="{64D6D94E-BD35-4319-9DD3-C32651A11F6C}" presName="level2Shape" presStyleLbl="node4" presStyleIdx="0" presStyleCnt="2" custScaleX="178998" custScaleY="141060" custLinFactNeighborX="32042" custLinFactNeighborY="1092"/>
      <dgm:spPr/>
    </dgm:pt>
    <dgm:pt modelId="{27D73CCC-D813-4CD9-ADA0-79826B8A1A39}" type="pres">
      <dgm:prSet presAssocID="{64D6D94E-BD35-4319-9DD3-C32651A11F6C}" presName="hierChild3" presStyleCnt="0"/>
      <dgm:spPr/>
    </dgm:pt>
    <dgm:pt modelId="{EE038AD0-4B69-41EB-8826-30FD5F8B47CA}" type="pres">
      <dgm:prSet presAssocID="{EDF7441C-B41C-4DE2-8032-1DE60000A629}" presName="Name19" presStyleLbl="parChTrans1D3" presStyleIdx="2" presStyleCnt="3"/>
      <dgm:spPr/>
    </dgm:pt>
    <dgm:pt modelId="{FA7DA4AB-E9A8-4C1A-9197-0D47788A690F}" type="pres">
      <dgm:prSet presAssocID="{B248F2B6-BFD4-4779-AE60-F44B7CBEA636}" presName="Name21" presStyleCnt="0"/>
      <dgm:spPr/>
    </dgm:pt>
    <dgm:pt modelId="{D8E70E6D-0EC2-4D22-BDA5-A5E8D071155E}" type="pres">
      <dgm:prSet presAssocID="{B248F2B6-BFD4-4779-AE60-F44B7CBEA636}" presName="level2Shape" presStyleLbl="node3" presStyleIdx="2" presStyleCnt="3" custScaleX="264255" custLinFactX="5533" custLinFactNeighborX="100000" custLinFactNeighborY="4947"/>
      <dgm:spPr/>
    </dgm:pt>
    <dgm:pt modelId="{CCC292FE-1824-4907-AC4C-FACC34BCC937}" type="pres">
      <dgm:prSet presAssocID="{B248F2B6-BFD4-4779-AE60-F44B7CBEA636}" presName="hierChild3" presStyleCnt="0"/>
      <dgm:spPr/>
    </dgm:pt>
    <dgm:pt modelId="{20664849-9F5B-47CD-9B61-463707377CD3}" type="pres">
      <dgm:prSet presAssocID="{0779AABE-C65F-4064-AE9C-B2A4D7AC06D0}" presName="Name19" presStyleLbl="parChTrans1D4" presStyleIdx="1" presStyleCnt="2"/>
      <dgm:spPr/>
    </dgm:pt>
    <dgm:pt modelId="{0BB019A2-C2D0-4707-AC8F-416DA7F64A44}" type="pres">
      <dgm:prSet presAssocID="{EB56536B-D133-4912-AAEB-C1BFA3BCDD19}" presName="Name21" presStyleCnt="0"/>
      <dgm:spPr/>
    </dgm:pt>
    <dgm:pt modelId="{FE9394D5-9470-4BE8-A7AC-EE0642519C29}" type="pres">
      <dgm:prSet presAssocID="{EB56536B-D133-4912-AAEB-C1BFA3BCDD19}" presName="level2Shape" presStyleLbl="node4" presStyleIdx="1" presStyleCnt="2" custScaleX="284971" custScaleY="127604" custLinFactX="4906" custLinFactNeighborX="100000" custLinFactNeighborY="9840"/>
      <dgm:spPr/>
    </dgm:pt>
    <dgm:pt modelId="{6DAFE7DC-817F-45EC-94ED-2AEF14A5B98A}" type="pres">
      <dgm:prSet presAssocID="{EB56536B-D133-4912-AAEB-C1BFA3BCDD19}" presName="hierChild3" presStyleCnt="0"/>
      <dgm:spPr/>
    </dgm:pt>
    <dgm:pt modelId="{F21C0D50-AF36-47BF-9895-B35617E8A498}" type="pres">
      <dgm:prSet presAssocID="{6D2DD3B6-6E89-466C-86FB-C5454627309D}" presName="bgShapesFlow" presStyleCnt="0"/>
      <dgm:spPr/>
    </dgm:pt>
  </dgm:ptLst>
  <dgm:cxnLst>
    <dgm:cxn modelId="{49BCD4D8-F0CF-4CE3-B0C0-7E72986E8A06}" type="presOf" srcId="{B248F2B6-BFD4-4779-AE60-F44B7CBEA636}" destId="{D8E70E6D-0EC2-4D22-BDA5-A5E8D071155E}" srcOrd="0" destOrd="0" presId="urn:microsoft.com/office/officeart/2005/8/layout/hierarchy6"/>
    <dgm:cxn modelId="{4FCC4BF4-14CA-4122-A7D6-298F8DC52BD1}" srcId="{B248F2B6-BFD4-4779-AE60-F44B7CBEA636}" destId="{EB56536B-D133-4912-AAEB-C1BFA3BCDD19}" srcOrd="0" destOrd="0" parTransId="{0779AABE-C65F-4064-AE9C-B2A4D7AC06D0}" sibTransId="{4906B9CE-2D09-4D0D-BA23-AC6F9E37966C}"/>
    <dgm:cxn modelId="{BF360E11-BF51-4A2B-8D51-C6D66BEE9B3B}" type="presOf" srcId="{EA64FB21-EBA0-49CB-9187-2D46CA8FCD06}" destId="{E2A10DF4-513C-41EE-A0EA-3BC39535FA62}" srcOrd="0" destOrd="0" presId="urn:microsoft.com/office/officeart/2005/8/layout/hierarchy6"/>
    <dgm:cxn modelId="{5904D43E-B9F1-4147-A9CE-8D6C0160A205}" type="presOf" srcId="{6E780973-F4A6-49AF-BF75-80E2BB3EB19E}" destId="{3F2FE8D9-2B04-4354-A2A2-BE97D7D9069B}" srcOrd="0" destOrd="0" presId="urn:microsoft.com/office/officeart/2005/8/layout/hierarchy6"/>
    <dgm:cxn modelId="{B6DD871B-BCFB-4CF2-AAD9-7ECDAA639A42}" srcId="{6D2DD3B6-6E89-466C-86FB-C5454627309D}" destId="{EA64FB21-EBA0-49CB-9187-2D46CA8FCD06}" srcOrd="0" destOrd="0" parTransId="{4A02A861-9269-4E6E-B236-8D1BEB112509}" sibTransId="{8A240D6D-5FD9-4147-ADA2-D263C73850D0}"/>
    <dgm:cxn modelId="{EC0CC90D-FDB8-4E88-98A7-DB6ECFC26C11}" type="presOf" srcId="{1E5A9596-2E51-428F-A071-88BA97B37298}" destId="{5F8C5F3D-0D1E-41BF-BC30-808C488E843C}" srcOrd="0" destOrd="0" presId="urn:microsoft.com/office/officeart/2005/8/layout/hierarchy6"/>
    <dgm:cxn modelId="{FD3B9657-ABFC-419B-837C-532BF2107729}" type="presOf" srcId="{02C7C088-C604-41BE-A5EE-C859C809A55B}" destId="{B31652C3-E946-4851-840A-10252548FF9E}" srcOrd="0" destOrd="0" presId="urn:microsoft.com/office/officeart/2005/8/layout/hierarchy6"/>
    <dgm:cxn modelId="{EBD29A0C-09D8-4984-8298-E3EF1CFC2BD9}" type="presOf" srcId="{0B4C07CD-1B6D-4685-8F27-29E05F9BB91F}" destId="{F00EE266-7ED0-4266-92FE-1997928B38D9}" srcOrd="0" destOrd="0" presId="urn:microsoft.com/office/officeart/2005/8/layout/hierarchy6"/>
    <dgm:cxn modelId="{BC112953-E330-4913-BFB4-C9F9DF5BBE6E}" type="presOf" srcId="{64D6D94E-BD35-4319-9DD3-C32651A11F6C}" destId="{CE50E58D-49AD-482A-BC82-4B47869F2903}" srcOrd="0" destOrd="0" presId="urn:microsoft.com/office/officeart/2005/8/layout/hierarchy6"/>
    <dgm:cxn modelId="{E3DA932D-DBEA-45F9-9661-7439C474ABB1}" srcId="{B371A85E-C3C6-48BB-846C-DF89231D27D8}" destId="{02C7C088-C604-41BE-A5EE-C859C809A55B}" srcOrd="0" destOrd="0" parTransId="{C32DE297-3C0C-45CF-8D70-BDADFED346A1}" sibTransId="{6C3481E7-B8B8-4CB2-89DC-207BAD6A3454}"/>
    <dgm:cxn modelId="{A0F35FCD-AD95-4C80-B409-8C1AF5DFF7D5}" type="presOf" srcId="{B67A5942-F7AB-42EA-95BC-F388983921FC}" destId="{4562C3FA-FB72-4CF1-BB10-4113AD2152F7}" srcOrd="0" destOrd="0" presId="urn:microsoft.com/office/officeart/2005/8/layout/hierarchy6"/>
    <dgm:cxn modelId="{AC8575AF-5E60-4195-BBDE-473BF72CF388}" srcId="{EA64FB21-EBA0-49CB-9187-2D46CA8FCD06}" destId="{B371A85E-C3C6-48BB-846C-DF89231D27D8}" srcOrd="0" destOrd="0" parTransId="{6E780973-F4A6-49AF-BF75-80E2BB3EB19E}" sibTransId="{7694D30C-AE18-4D34-B14D-09515226BA8C}"/>
    <dgm:cxn modelId="{B375DD23-CACB-4664-845C-0D0E87F49AFE}" srcId="{EA64FB21-EBA0-49CB-9187-2D46CA8FCD06}" destId="{3F024E59-2224-44F9-8E20-64CF47194CCA}" srcOrd="1" destOrd="0" parTransId="{DD9C990B-1E6F-4034-8A43-3F0568253C73}" sibTransId="{0B59D5E7-8B80-4CB6-9D7D-97B669BEA820}"/>
    <dgm:cxn modelId="{87E0593F-CBC6-4490-B8FA-9D53232A740B}" type="presOf" srcId="{3F024E59-2224-44F9-8E20-64CF47194CCA}" destId="{86AA8CA0-21A0-4B3F-8D96-B2A0822E3C6E}" srcOrd="0" destOrd="0" presId="urn:microsoft.com/office/officeart/2005/8/layout/hierarchy6"/>
    <dgm:cxn modelId="{DF266954-85C7-49F8-8A62-B2C1E4FD7567}" type="presOf" srcId="{EB56536B-D133-4912-AAEB-C1BFA3BCDD19}" destId="{FE9394D5-9470-4BE8-A7AC-EE0642519C29}" srcOrd="0" destOrd="0" presId="urn:microsoft.com/office/officeart/2005/8/layout/hierarchy6"/>
    <dgm:cxn modelId="{E39CFCCE-4C37-4A5A-AF39-6F41FC139AE6}" type="presOf" srcId="{6D2DD3B6-6E89-466C-86FB-C5454627309D}" destId="{9057430A-4ABA-476F-89DE-6AA506C8A54E}" srcOrd="0" destOrd="0" presId="urn:microsoft.com/office/officeart/2005/8/layout/hierarchy6"/>
    <dgm:cxn modelId="{0AC299FD-04AF-4BAE-AF94-0DE0348BA837}" type="presOf" srcId="{C32DE297-3C0C-45CF-8D70-BDADFED346A1}" destId="{4B5FD992-DE47-4D60-BB40-C2D157BAE317}" srcOrd="0" destOrd="0" presId="urn:microsoft.com/office/officeart/2005/8/layout/hierarchy6"/>
    <dgm:cxn modelId="{DFF3AA9D-0287-4529-BAC3-20C80638EA7D}" srcId="{0B4C07CD-1B6D-4685-8F27-29E05F9BB91F}" destId="{64D6D94E-BD35-4319-9DD3-C32651A11F6C}" srcOrd="0" destOrd="0" parTransId="{1E5A9596-2E51-428F-A071-88BA97B37298}" sibTransId="{53B63C8F-5B6B-4E7E-968F-61759E06DE1B}"/>
    <dgm:cxn modelId="{8BD02EF6-0270-4E4E-BC77-2B191B7129CB}" type="presOf" srcId="{B371A85E-C3C6-48BB-846C-DF89231D27D8}" destId="{66A92DA1-52D8-457E-A16B-09FBCF5C2DA3}" srcOrd="0" destOrd="0" presId="urn:microsoft.com/office/officeart/2005/8/layout/hierarchy6"/>
    <dgm:cxn modelId="{88DAC592-341A-42A8-86E1-1E29AA0DD2EA}" srcId="{3F024E59-2224-44F9-8E20-64CF47194CCA}" destId="{0B4C07CD-1B6D-4685-8F27-29E05F9BB91F}" srcOrd="0" destOrd="0" parTransId="{B67A5942-F7AB-42EA-95BC-F388983921FC}" sibTransId="{3ED8F63E-873C-4E3D-B936-6DD514DC00EB}"/>
    <dgm:cxn modelId="{6C16592D-804F-4567-88C0-C84F7FB427E6}" type="presOf" srcId="{DD9C990B-1E6F-4034-8A43-3F0568253C73}" destId="{7131F71E-9DC1-44DA-941E-F3E926CA9FF9}" srcOrd="0" destOrd="0" presId="urn:microsoft.com/office/officeart/2005/8/layout/hierarchy6"/>
    <dgm:cxn modelId="{E88848CA-DD7C-440C-918C-44A43880D52A}" srcId="{3F024E59-2224-44F9-8E20-64CF47194CCA}" destId="{B248F2B6-BFD4-4779-AE60-F44B7CBEA636}" srcOrd="1" destOrd="0" parTransId="{EDF7441C-B41C-4DE2-8032-1DE60000A629}" sibTransId="{B8B644EB-5D02-4510-9E2C-F15F6A35DC59}"/>
    <dgm:cxn modelId="{CC293298-1FA5-4AA1-9154-06BA9469B434}" type="presOf" srcId="{EDF7441C-B41C-4DE2-8032-1DE60000A629}" destId="{EE038AD0-4B69-41EB-8826-30FD5F8B47CA}" srcOrd="0" destOrd="0" presId="urn:microsoft.com/office/officeart/2005/8/layout/hierarchy6"/>
    <dgm:cxn modelId="{9256C414-A56A-4B9D-A599-6D9A0B0FB736}" type="presOf" srcId="{0779AABE-C65F-4064-AE9C-B2A4D7AC06D0}" destId="{20664849-9F5B-47CD-9B61-463707377CD3}" srcOrd="0" destOrd="0" presId="urn:microsoft.com/office/officeart/2005/8/layout/hierarchy6"/>
    <dgm:cxn modelId="{0C2F56F5-2815-429E-B0A8-F5D055EC80FD}" type="presParOf" srcId="{9057430A-4ABA-476F-89DE-6AA506C8A54E}" destId="{F56F8866-027E-444C-B15A-ABE01A0EAD9B}" srcOrd="0" destOrd="0" presId="urn:microsoft.com/office/officeart/2005/8/layout/hierarchy6"/>
    <dgm:cxn modelId="{CCE83FFD-A564-4301-AAEF-F31981BBC7AE}" type="presParOf" srcId="{F56F8866-027E-444C-B15A-ABE01A0EAD9B}" destId="{160F5CA7-E157-4257-A58B-23993A3C3418}" srcOrd="0" destOrd="0" presId="urn:microsoft.com/office/officeart/2005/8/layout/hierarchy6"/>
    <dgm:cxn modelId="{BFF1493B-DC13-4553-B1DE-5831473FFB31}" type="presParOf" srcId="{160F5CA7-E157-4257-A58B-23993A3C3418}" destId="{6355CBF6-E6E2-4DBD-961E-2BD2488FE5C2}" srcOrd="0" destOrd="0" presId="urn:microsoft.com/office/officeart/2005/8/layout/hierarchy6"/>
    <dgm:cxn modelId="{2EF15495-173A-4E71-9DEC-A347A591CC04}" type="presParOf" srcId="{6355CBF6-E6E2-4DBD-961E-2BD2488FE5C2}" destId="{E2A10DF4-513C-41EE-A0EA-3BC39535FA62}" srcOrd="0" destOrd="0" presId="urn:microsoft.com/office/officeart/2005/8/layout/hierarchy6"/>
    <dgm:cxn modelId="{125BC61A-4F61-4F97-8A9E-0649E6A6EA23}" type="presParOf" srcId="{6355CBF6-E6E2-4DBD-961E-2BD2488FE5C2}" destId="{DA5AC8D2-E043-461F-A335-3E745C9E6B3B}" srcOrd="1" destOrd="0" presId="urn:microsoft.com/office/officeart/2005/8/layout/hierarchy6"/>
    <dgm:cxn modelId="{210CC768-64AC-4AD6-99E3-C43D671EF609}" type="presParOf" srcId="{DA5AC8D2-E043-461F-A335-3E745C9E6B3B}" destId="{3F2FE8D9-2B04-4354-A2A2-BE97D7D9069B}" srcOrd="0" destOrd="0" presId="urn:microsoft.com/office/officeart/2005/8/layout/hierarchy6"/>
    <dgm:cxn modelId="{E12A2A6A-2B73-431E-9371-26D7A3639223}" type="presParOf" srcId="{DA5AC8D2-E043-461F-A335-3E745C9E6B3B}" destId="{32350341-A2EB-4ECC-A12A-E4317466AEB0}" srcOrd="1" destOrd="0" presId="urn:microsoft.com/office/officeart/2005/8/layout/hierarchy6"/>
    <dgm:cxn modelId="{16E3CB45-7F4D-4CEA-9002-AEDD2C563159}" type="presParOf" srcId="{32350341-A2EB-4ECC-A12A-E4317466AEB0}" destId="{66A92DA1-52D8-457E-A16B-09FBCF5C2DA3}" srcOrd="0" destOrd="0" presId="urn:microsoft.com/office/officeart/2005/8/layout/hierarchy6"/>
    <dgm:cxn modelId="{3E2D143E-9B9A-4155-B6C7-E0EBEC4DF539}" type="presParOf" srcId="{32350341-A2EB-4ECC-A12A-E4317466AEB0}" destId="{A8440FF0-2221-4B71-9B47-C252939CC519}" srcOrd="1" destOrd="0" presId="urn:microsoft.com/office/officeart/2005/8/layout/hierarchy6"/>
    <dgm:cxn modelId="{4CD7CAC6-290E-42C2-AB11-2E0DD7F3D79C}" type="presParOf" srcId="{A8440FF0-2221-4B71-9B47-C252939CC519}" destId="{4B5FD992-DE47-4D60-BB40-C2D157BAE317}" srcOrd="0" destOrd="0" presId="urn:microsoft.com/office/officeart/2005/8/layout/hierarchy6"/>
    <dgm:cxn modelId="{CC4D1BC0-5DE8-4B67-92D5-35AC80D47961}" type="presParOf" srcId="{A8440FF0-2221-4B71-9B47-C252939CC519}" destId="{44D3F385-B1B6-4649-806F-CFF7E164778D}" srcOrd="1" destOrd="0" presId="urn:microsoft.com/office/officeart/2005/8/layout/hierarchy6"/>
    <dgm:cxn modelId="{625D89CE-FCCA-40FD-8A5C-5147E5838CA4}" type="presParOf" srcId="{44D3F385-B1B6-4649-806F-CFF7E164778D}" destId="{B31652C3-E946-4851-840A-10252548FF9E}" srcOrd="0" destOrd="0" presId="urn:microsoft.com/office/officeart/2005/8/layout/hierarchy6"/>
    <dgm:cxn modelId="{B650E734-04A1-4DD9-9680-E8D87AD88F2B}" type="presParOf" srcId="{44D3F385-B1B6-4649-806F-CFF7E164778D}" destId="{60EBE89C-B336-4E67-A459-B21A2E179165}" srcOrd="1" destOrd="0" presId="urn:microsoft.com/office/officeart/2005/8/layout/hierarchy6"/>
    <dgm:cxn modelId="{4C640ED0-5C0B-4AE8-903A-93D5FB9DBD5A}" type="presParOf" srcId="{DA5AC8D2-E043-461F-A335-3E745C9E6B3B}" destId="{7131F71E-9DC1-44DA-941E-F3E926CA9FF9}" srcOrd="2" destOrd="0" presId="urn:microsoft.com/office/officeart/2005/8/layout/hierarchy6"/>
    <dgm:cxn modelId="{F60349C7-35AE-475D-AE73-BA884A5CC47E}" type="presParOf" srcId="{DA5AC8D2-E043-461F-A335-3E745C9E6B3B}" destId="{D9F458F9-3B9E-423C-A32C-46244FA3F6E1}" srcOrd="3" destOrd="0" presId="urn:microsoft.com/office/officeart/2005/8/layout/hierarchy6"/>
    <dgm:cxn modelId="{704CF48D-5E6C-4C52-86F6-7E5271D276EC}" type="presParOf" srcId="{D9F458F9-3B9E-423C-A32C-46244FA3F6E1}" destId="{86AA8CA0-21A0-4B3F-8D96-B2A0822E3C6E}" srcOrd="0" destOrd="0" presId="urn:microsoft.com/office/officeart/2005/8/layout/hierarchy6"/>
    <dgm:cxn modelId="{2AD1302C-CB7F-4A61-A1D0-F91EEB1D89EB}" type="presParOf" srcId="{D9F458F9-3B9E-423C-A32C-46244FA3F6E1}" destId="{96B0F441-50BE-48C7-86EB-2249AEDB45DC}" srcOrd="1" destOrd="0" presId="urn:microsoft.com/office/officeart/2005/8/layout/hierarchy6"/>
    <dgm:cxn modelId="{C9F0B733-3378-41A6-87A3-A88FA68DEB53}" type="presParOf" srcId="{96B0F441-50BE-48C7-86EB-2249AEDB45DC}" destId="{4562C3FA-FB72-4CF1-BB10-4113AD2152F7}" srcOrd="0" destOrd="0" presId="urn:microsoft.com/office/officeart/2005/8/layout/hierarchy6"/>
    <dgm:cxn modelId="{1CAA6A19-8B76-4C76-8347-75166F1854CB}" type="presParOf" srcId="{96B0F441-50BE-48C7-86EB-2249AEDB45DC}" destId="{7656CDE8-F6D6-401B-A80E-645BAF83A07F}" srcOrd="1" destOrd="0" presId="urn:microsoft.com/office/officeart/2005/8/layout/hierarchy6"/>
    <dgm:cxn modelId="{AEA9D5C6-EE5D-4583-9F0F-4A5E2EA06F01}" type="presParOf" srcId="{7656CDE8-F6D6-401B-A80E-645BAF83A07F}" destId="{F00EE266-7ED0-4266-92FE-1997928B38D9}" srcOrd="0" destOrd="0" presId="urn:microsoft.com/office/officeart/2005/8/layout/hierarchy6"/>
    <dgm:cxn modelId="{06F70B74-6B77-40E2-8635-087ABC26BAB0}" type="presParOf" srcId="{7656CDE8-F6D6-401B-A80E-645BAF83A07F}" destId="{52C32A21-9187-4BE4-B4CC-9B3843F6D1BA}" srcOrd="1" destOrd="0" presId="urn:microsoft.com/office/officeart/2005/8/layout/hierarchy6"/>
    <dgm:cxn modelId="{E6119400-7FFA-4F02-A484-F535A306DDCF}" type="presParOf" srcId="{52C32A21-9187-4BE4-B4CC-9B3843F6D1BA}" destId="{5F8C5F3D-0D1E-41BF-BC30-808C488E843C}" srcOrd="0" destOrd="0" presId="urn:microsoft.com/office/officeart/2005/8/layout/hierarchy6"/>
    <dgm:cxn modelId="{E31EAFE5-FD6D-4FB8-A31A-39EC8B15ABAC}" type="presParOf" srcId="{52C32A21-9187-4BE4-B4CC-9B3843F6D1BA}" destId="{BF606390-518E-4BEE-A0B0-DD720B62EFED}" srcOrd="1" destOrd="0" presId="urn:microsoft.com/office/officeart/2005/8/layout/hierarchy6"/>
    <dgm:cxn modelId="{18D5A299-911C-4676-A874-14B957A4D704}" type="presParOf" srcId="{BF606390-518E-4BEE-A0B0-DD720B62EFED}" destId="{CE50E58D-49AD-482A-BC82-4B47869F2903}" srcOrd="0" destOrd="0" presId="urn:microsoft.com/office/officeart/2005/8/layout/hierarchy6"/>
    <dgm:cxn modelId="{0FBD6D25-BA95-479C-82A3-7D4582C32551}" type="presParOf" srcId="{BF606390-518E-4BEE-A0B0-DD720B62EFED}" destId="{27D73CCC-D813-4CD9-ADA0-79826B8A1A39}" srcOrd="1" destOrd="0" presId="urn:microsoft.com/office/officeart/2005/8/layout/hierarchy6"/>
    <dgm:cxn modelId="{1A56C5D6-21C8-48A6-8F37-3378A4982FAF}" type="presParOf" srcId="{96B0F441-50BE-48C7-86EB-2249AEDB45DC}" destId="{EE038AD0-4B69-41EB-8826-30FD5F8B47CA}" srcOrd="2" destOrd="0" presId="urn:microsoft.com/office/officeart/2005/8/layout/hierarchy6"/>
    <dgm:cxn modelId="{3BD013D3-B4CD-452D-8F13-1E008C6302DB}" type="presParOf" srcId="{96B0F441-50BE-48C7-86EB-2249AEDB45DC}" destId="{FA7DA4AB-E9A8-4C1A-9197-0D47788A690F}" srcOrd="3" destOrd="0" presId="urn:microsoft.com/office/officeart/2005/8/layout/hierarchy6"/>
    <dgm:cxn modelId="{FAFC2617-09F5-4351-B976-F9228C3DF495}" type="presParOf" srcId="{FA7DA4AB-E9A8-4C1A-9197-0D47788A690F}" destId="{D8E70E6D-0EC2-4D22-BDA5-A5E8D071155E}" srcOrd="0" destOrd="0" presId="urn:microsoft.com/office/officeart/2005/8/layout/hierarchy6"/>
    <dgm:cxn modelId="{42AD5571-79D4-4C1F-BDBF-96C1739253A0}" type="presParOf" srcId="{FA7DA4AB-E9A8-4C1A-9197-0D47788A690F}" destId="{CCC292FE-1824-4907-AC4C-FACC34BCC937}" srcOrd="1" destOrd="0" presId="urn:microsoft.com/office/officeart/2005/8/layout/hierarchy6"/>
    <dgm:cxn modelId="{AEF01C2F-F3C1-47D5-BA94-D9EA4D2D3813}" type="presParOf" srcId="{CCC292FE-1824-4907-AC4C-FACC34BCC937}" destId="{20664849-9F5B-47CD-9B61-463707377CD3}" srcOrd="0" destOrd="0" presId="urn:microsoft.com/office/officeart/2005/8/layout/hierarchy6"/>
    <dgm:cxn modelId="{145E8AA3-60AB-4585-A90B-468459FC7E5C}" type="presParOf" srcId="{CCC292FE-1824-4907-AC4C-FACC34BCC937}" destId="{0BB019A2-C2D0-4707-AC8F-416DA7F64A44}" srcOrd="1" destOrd="0" presId="urn:microsoft.com/office/officeart/2005/8/layout/hierarchy6"/>
    <dgm:cxn modelId="{F8054BB5-5350-414A-A9A6-7E8D9FBB0E26}" type="presParOf" srcId="{0BB019A2-C2D0-4707-AC8F-416DA7F64A44}" destId="{FE9394D5-9470-4BE8-A7AC-EE0642519C29}" srcOrd="0" destOrd="0" presId="urn:microsoft.com/office/officeart/2005/8/layout/hierarchy6"/>
    <dgm:cxn modelId="{3786B2CE-5A6C-4F84-866D-FE852D22C4C0}" type="presParOf" srcId="{0BB019A2-C2D0-4707-AC8F-416DA7F64A44}" destId="{6DAFE7DC-817F-45EC-94ED-2AEF14A5B98A}" srcOrd="1" destOrd="0" presId="urn:microsoft.com/office/officeart/2005/8/layout/hierarchy6"/>
    <dgm:cxn modelId="{E2650A23-A268-4CC0-9308-85C716CD1210}" type="presParOf" srcId="{9057430A-4ABA-476F-89DE-6AA506C8A54E}" destId="{F21C0D50-AF36-47BF-9895-B35617E8A4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10DF4-513C-41EE-A0EA-3BC39535FA62}">
      <dsp:nvSpPr>
        <dsp:cNvPr id="0" name=""/>
        <dsp:cNvSpPr/>
      </dsp:nvSpPr>
      <dsp:spPr>
        <a:xfrm>
          <a:off x="3814693" y="0"/>
          <a:ext cx="2195332" cy="806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Type of Funding </a:t>
          </a:r>
        </a:p>
      </dsp:txBody>
      <dsp:txXfrm>
        <a:off x="3838326" y="23633"/>
        <a:ext cx="2148066" cy="759629"/>
      </dsp:txXfrm>
    </dsp:sp>
    <dsp:sp modelId="{3F2FE8D9-2B04-4354-A2A2-BE97D7D9069B}">
      <dsp:nvSpPr>
        <dsp:cNvPr id="0" name=""/>
        <dsp:cNvSpPr/>
      </dsp:nvSpPr>
      <dsp:spPr>
        <a:xfrm>
          <a:off x="1557019" y="806895"/>
          <a:ext cx="3355340" cy="365051"/>
        </a:xfrm>
        <a:custGeom>
          <a:avLst/>
          <a:gdLst/>
          <a:ahLst/>
          <a:cxnLst/>
          <a:rect l="0" t="0" r="0" b="0"/>
          <a:pathLst>
            <a:path>
              <a:moveTo>
                <a:pt x="3355340" y="0"/>
              </a:moveTo>
              <a:lnTo>
                <a:pt x="3355340" y="182525"/>
              </a:lnTo>
              <a:lnTo>
                <a:pt x="0" y="182525"/>
              </a:lnTo>
              <a:lnTo>
                <a:pt x="0" y="365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92DA1-52D8-457E-A16B-09FBCF5C2DA3}">
      <dsp:nvSpPr>
        <dsp:cNvPr id="0" name=""/>
        <dsp:cNvSpPr/>
      </dsp:nvSpPr>
      <dsp:spPr>
        <a:xfrm>
          <a:off x="510144" y="1171947"/>
          <a:ext cx="2093748" cy="806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 Funding (CSP, MERIT etc.,)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533777" y="1195580"/>
        <a:ext cx="2046482" cy="759629"/>
      </dsp:txXfrm>
    </dsp:sp>
    <dsp:sp modelId="{4B5FD992-DE47-4D60-BB40-C2D157BAE317}">
      <dsp:nvSpPr>
        <dsp:cNvPr id="0" name=""/>
        <dsp:cNvSpPr/>
      </dsp:nvSpPr>
      <dsp:spPr>
        <a:xfrm>
          <a:off x="1510972" y="1978842"/>
          <a:ext cx="91440" cy="878112"/>
        </a:xfrm>
        <a:custGeom>
          <a:avLst/>
          <a:gdLst/>
          <a:ahLst/>
          <a:cxnLst/>
          <a:rect l="0" t="0" r="0" b="0"/>
          <a:pathLst>
            <a:path>
              <a:moveTo>
                <a:pt x="46046" y="0"/>
              </a:moveTo>
              <a:lnTo>
                <a:pt x="46046" y="439056"/>
              </a:lnTo>
              <a:lnTo>
                <a:pt x="45720" y="439056"/>
              </a:lnTo>
              <a:lnTo>
                <a:pt x="45720" y="878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652C3-E946-4851-840A-10252548FF9E}">
      <dsp:nvSpPr>
        <dsp:cNvPr id="0" name=""/>
        <dsp:cNvSpPr/>
      </dsp:nvSpPr>
      <dsp:spPr>
        <a:xfrm>
          <a:off x="593422" y="2856954"/>
          <a:ext cx="1926539" cy="806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Office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Holly Henry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055" y="2880587"/>
        <a:ext cx="1879273" cy="759629"/>
      </dsp:txXfrm>
    </dsp:sp>
    <dsp:sp modelId="{7131F71E-9DC1-44DA-941E-F3E926CA9FF9}">
      <dsp:nvSpPr>
        <dsp:cNvPr id="0" name=""/>
        <dsp:cNvSpPr/>
      </dsp:nvSpPr>
      <dsp:spPr>
        <a:xfrm>
          <a:off x="4912359" y="806895"/>
          <a:ext cx="2715528" cy="373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63"/>
              </a:lnTo>
              <a:lnTo>
                <a:pt x="2715528" y="186963"/>
              </a:lnTo>
              <a:lnTo>
                <a:pt x="2715528" y="3739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A8CA0-21A0-4B3F-8D96-B2A0822E3C6E}">
      <dsp:nvSpPr>
        <dsp:cNvPr id="0" name=""/>
        <dsp:cNvSpPr/>
      </dsp:nvSpPr>
      <dsp:spPr>
        <a:xfrm>
          <a:off x="6552680" y="1180822"/>
          <a:ext cx="2150416" cy="806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Non-VA Funding </a:t>
          </a:r>
        </a:p>
      </dsp:txBody>
      <dsp:txXfrm>
        <a:off x="6576313" y="1204455"/>
        <a:ext cx="2103150" cy="759629"/>
      </dsp:txXfrm>
    </dsp:sp>
    <dsp:sp modelId="{4562C3FA-FB72-4CF1-BB10-4113AD2152F7}">
      <dsp:nvSpPr>
        <dsp:cNvPr id="0" name=""/>
        <dsp:cNvSpPr/>
      </dsp:nvSpPr>
      <dsp:spPr>
        <a:xfrm>
          <a:off x="5437687" y="1987718"/>
          <a:ext cx="2190200" cy="300738"/>
        </a:xfrm>
        <a:custGeom>
          <a:avLst/>
          <a:gdLst/>
          <a:ahLst/>
          <a:cxnLst/>
          <a:rect l="0" t="0" r="0" b="0"/>
          <a:pathLst>
            <a:path>
              <a:moveTo>
                <a:pt x="2190200" y="0"/>
              </a:moveTo>
              <a:lnTo>
                <a:pt x="2190200" y="150369"/>
              </a:lnTo>
              <a:lnTo>
                <a:pt x="0" y="150369"/>
              </a:lnTo>
              <a:lnTo>
                <a:pt x="0" y="3007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EE266-7ED0-4266-92FE-1997928B38D9}">
      <dsp:nvSpPr>
        <dsp:cNvPr id="0" name=""/>
        <dsp:cNvSpPr/>
      </dsp:nvSpPr>
      <dsp:spPr>
        <a:xfrm>
          <a:off x="4832516" y="2288456"/>
          <a:ext cx="1210343" cy="806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Industry Sponsored</a:t>
          </a:r>
        </a:p>
      </dsp:txBody>
      <dsp:txXfrm>
        <a:off x="4856149" y="2312089"/>
        <a:ext cx="1163077" cy="759629"/>
      </dsp:txXfrm>
    </dsp:sp>
    <dsp:sp modelId="{5F8C5F3D-0D1E-41BF-BC30-808C488E843C}">
      <dsp:nvSpPr>
        <dsp:cNvPr id="0" name=""/>
        <dsp:cNvSpPr/>
      </dsp:nvSpPr>
      <dsp:spPr>
        <a:xfrm>
          <a:off x="5391967" y="3095351"/>
          <a:ext cx="91440" cy="298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342"/>
              </a:lnTo>
              <a:lnTo>
                <a:pt x="47680" y="149342"/>
              </a:lnTo>
              <a:lnTo>
                <a:pt x="47680" y="2986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0E58D-49AD-482A-BC82-4B47869F2903}">
      <dsp:nvSpPr>
        <dsp:cNvPr id="0" name=""/>
        <dsp:cNvSpPr/>
      </dsp:nvSpPr>
      <dsp:spPr>
        <a:xfrm>
          <a:off x="4356403" y="3394036"/>
          <a:ext cx="2166490" cy="1138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Clinical Research Center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Margaret Tiktin </a:t>
          </a:r>
        </a:p>
      </dsp:txBody>
      <dsp:txXfrm>
        <a:off x="4389740" y="3427373"/>
        <a:ext cx="2099816" cy="1071532"/>
      </dsp:txXfrm>
    </dsp:sp>
    <dsp:sp modelId="{EE038AD0-4B69-41EB-8826-30FD5F8B47CA}">
      <dsp:nvSpPr>
        <dsp:cNvPr id="0" name=""/>
        <dsp:cNvSpPr/>
      </dsp:nvSpPr>
      <dsp:spPr>
        <a:xfrm>
          <a:off x="7627888" y="1987718"/>
          <a:ext cx="1872164" cy="314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21"/>
              </a:lnTo>
              <a:lnTo>
                <a:pt x="1872164" y="157021"/>
              </a:lnTo>
              <a:lnTo>
                <a:pt x="1872164" y="3140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70E6D-0EC2-4D22-BDA5-A5E8D071155E}">
      <dsp:nvSpPr>
        <dsp:cNvPr id="0" name=""/>
        <dsp:cNvSpPr/>
      </dsp:nvSpPr>
      <dsp:spPr>
        <a:xfrm>
          <a:off x="7900857" y="2301762"/>
          <a:ext cx="3198392" cy="806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Other Federal Funding, Industry Sponsored, and/or Foundations</a:t>
          </a:r>
        </a:p>
      </dsp:txBody>
      <dsp:txXfrm>
        <a:off x="7924490" y="2325395"/>
        <a:ext cx="3151126" cy="759629"/>
      </dsp:txXfrm>
    </dsp:sp>
    <dsp:sp modelId="{20664849-9F5B-47CD-9B61-463707377CD3}">
      <dsp:nvSpPr>
        <dsp:cNvPr id="0" name=""/>
        <dsp:cNvSpPr/>
      </dsp:nvSpPr>
      <dsp:spPr>
        <a:xfrm>
          <a:off x="9446744" y="3108657"/>
          <a:ext cx="91440" cy="362239"/>
        </a:xfrm>
        <a:custGeom>
          <a:avLst/>
          <a:gdLst/>
          <a:ahLst/>
          <a:cxnLst/>
          <a:rect l="0" t="0" r="0" b="0"/>
          <a:pathLst>
            <a:path>
              <a:moveTo>
                <a:pt x="53308" y="0"/>
              </a:moveTo>
              <a:lnTo>
                <a:pt x="53308" y="181119"/>
              </a:lnTo>
              <a:lnTo>
                <a:pt x="45720" y="181119"/>
              </a:lnTo>
              <a:lnTo>
                <a:pt x="45720" y="36223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394D5-9470-4BE8-A7AC-EE0642519C29}">
      <dsp:nvSpPr>
        <dsp:cNvPr id="0" name=""/>
        <dsp:cNvSpPr/>
      </dsp:nvSpPr>
      <dsp:spPr>
        <a:xfrm>
          <a:off x="7767901" y="3470897"/>
          <a:ext cx="3449127" cy="1029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Foundation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Jeff Moore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Marcie Denallo</a:t>
          </a:r>
        </a:p>
      </dsp:txBody>
      <dsp:txXfrm>
        <a:off x="7798058" y="3501054"/>
        <a:ext cx="3388813" cy="96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07D7E-FDF3-400B-9EC0-DD657CA9400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FF69-0D72-4877-97CD-7ACAAC8B9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7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47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8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B6D467-A78E-44B3-8D7F-735244CE003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1602F9-6F7B-415B-9B87-379A617EA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1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LSCVAMC Clinical Research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Margaret Tiktin, DNP, CNP, MBA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Clinical Research Center Director </a:t>
            </a:r>
          </a:p>
        </p:txBody>
      </p:sp>
    </p:spTree>
    <p:extLst>
      <p:ext uri="{BB962C8B-B14F-4D97-AF65-F5344CB8AC3E}">
        <p14:creationId xmlns:p14="http://schemas.microsoft.com/office/powerpoint/2010/main" val="318703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and Utilization of CRC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centralized room reservation schedule for clinical trials (currently 5 rooms)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Linda Colosimo point of contact until new coordinator trained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2190" y="2733130"/>
            <a:ext cx="8623495" cy="3516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09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Plans/Goals for the CRC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time person to perform data pulls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Recruitment Coordinator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Multi-site management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training of staff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Mentoring/training of new staff (formalized)</a:t>
            </a:r>
          </a:p>
        </p:txBody>
      </p:sp>
    </p:spTree>
    <p:extLst>
      <p:ext uri="{BB962C8B-B14F-4D97-AF65-F5344CB8AC3E}">
        <p14:creationId xmlns:p14="http://schemas.microsoft.com/office/powerpoint/2010/main" val="73437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VA Medical Research and Education Foundation (CVAMREF)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Marcie Denallo, MS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Grants and Contracts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36444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VA Medical Research and Education Foundation (CVAMREF)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713" y="2105226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Primary Mission is to Advance the Success of VA Research through the Efficient and Flexible Administration of Grants 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Jeffrey Moore, PhD: Executive Director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Margaret Tiktin, DNP, CNP, MBA: Director of Clinical Research Center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Marcie Denallo, MS: Grants and Contracts Administrator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Marian Molnar: Accountant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Manda Double, BS: Clinical Research Support Coordinator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Rebecca Polito, MS: Technical Writer and Communication Specialist </a:t>
            </a:r>
          </a:p>
        </p:txBody>
      </p:sp>
    </p:spTree>
    <p:extLst>
      <p:ext uri="{BB962C8B-B14F-4D97-AF65-F5344CB8AC3E}">
        <p14:creationId xmlns:p14="http://schemas.microsoft.com/office/powerpoint/2010/main" val="292166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VA Medical Research and Education Foundation (CVAMREF)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842052"/>
            <a:ext cx="10479282" cy="429370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and track all sponsored projects that are not VA funded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(NIH, DoD, CDC)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Industry (Pfizer, Merck, Novartis)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Subcontracts with affiliated institutions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Grants supporting research done at the VA with non-VA funds must be administered in whole or in part through the Foundation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work with other institutions to set up subcontracts and MOUs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 Western Reserve University, Cleveland Clinic Foundation, University Hospitals,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MetroHealth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VA Medical Research and Education Foundation (CVAMREF)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8" y="1921564"/>
            <a:ext cx="10373802" cy="394752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Pre-award Management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Oversee the planning, tracking, and management of grant submissions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documents, setting up a budget, and submission of grant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Investigate potential funding or award opportunities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 award Management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Contract negotiation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 on-going direction, guidance, support to PI in management of grants and contracts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IRB submission support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amendments/modifications </a:t>
            </a:r>
          </a:p>
          <a:p>
            <a:pPr marL="384048" lvl="2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8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VA Medical Research and Education Foundation (CVAMREF)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8" y="1921564"/>
            <a:ext cx="10373802" cy="3947529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 Management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 project revenues and expenses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Hire staff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Purchase supplies and equipment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Allocation of resources along project timelines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 financial reports to funding agencies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1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VA Medical Research and Education Foundation (CVAMREF)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54" y="1845733"/>
            <a:ext cx="10599626" cy="446856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study submission support from notification of site selection and forward; including submissions, modifications, and annual reviews.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Sponsors required documentation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submission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Sub-committee submission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IRB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Liaison between PI, study sponsor, contract research organizations (CRO), local clinical team and local IRB to obtain needed approvals.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3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26" y="1"/>
            <a:ext cx="10058400" cy="1346886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to contact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2345545"/>
              </p:ext>
            </p:extLst>
          </p:nvPr>
        </p:nvGraphicFramePr>
        <p:xfrm>
          <a:off x="649356" y="1749287"/>
          <a:ext cx="11542644" cy="453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95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</p:txBody>
      </p:sp>
      <p:pic>
        <p:nvPicPr>
          <p:cNvPr id="4" name="Content Placeholder 3" descr="Philosophy of Thought &amp; Logic Fall-2014 - The Collaborator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79" y="2028825"/>
            <a:ext cx="4315968" cy="3657600"/>
          </a:xfrm>
        </p:spPr>
      </p:pic>
    </p:spTree>
    <p:extLst>
      <p:ext uri="{BB962C8B-B14F-4D97-AF65-F5344CB8AC3E}">
        <p14:creationId xmlns:p14="http://schemas.microsoft.com/office/powerpoint/2010/main" val="18997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Research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1" y="1737360"/>
            <a:ext cx="10735550" cy="1723292"/>
          </a:xfrm>
        </p:spPr>
        <p:txBody>
          <a:bodyPr>
            <a:normAutofit/>
          </a:bodyPr>
          <a:lstStyle/>
          <a:p>
            <a:pPr marL="201168" lvl="1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location for resources and expertise to support investigators and research staff to promote efficient, innovative, and compliant clinical trails.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3" name="Picture 5" descr="d1c8eadc-2bda-4fa9-9ad9-294f256fcc1c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22" y="3681570"/>
            <a:ext cx="3418450" cy="245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3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Supports-new methods and approaches to clinical and translational research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 institutional procedures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 new treatments more efficiently and quickly to patients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Assemble interdisciplinary teams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1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Research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Opened in 2017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4,000 square foot facility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 rooms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 rooms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Phlebotomy area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Specimen processing and storage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file storage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area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Offices for study coordinators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704" y="5482504"/>
            <a:ext cx="2294095" cy="66152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Area</a:t>
            </a:r>
          </a:p>
        </p:txBody>
      </p:sp>
      <p:pic>
        <p:nvPicPr>
          <p:cNvPr id="3074" name="Picture 2" descr="92932218-428f-48b3-aae2-8446c96d115c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246" y="910262"/>
            <a:ext cx="4989268" cy="374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3688" y="5399903"/>
            <a:ext cx="4213654" cy="7441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across from the Cafeteria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210065" y="1927654"/>
            <a:ext cx="766119" cy="3089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6a7356f3-3bc1-4b32-8bcc-ceb8f3bd96e0@namprd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22763" y="1301247"/>
            <a:ext cx="3946644" cy="295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d3580f7-3750-410c-af13-2c996e560a4c@namprd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0312" y="1301245"/>
            <a:ext cx="3946645" cy="295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8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815" y="5501025"/>
            <a:ext cx="2039815" cy="86933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 Room </a:t>
            </a:r>
          </a:p>
        </p:txBody>
      </p:sp>
      <p:pic>
        <p:nvPicPr>
          <p:cNvPr id="4" name="Picture 3" descr="33055a15-1c48-442b-ada4-c11757013faf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351" y="932787"/>
            <a:ext cx="5169475" cy="38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47dd2ea6-8ba7-469d-8ff7-503785d1693e@namprd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2045" y="938406"/>
            <a:ext cx="5214421" cy="3910816"/>
          </a:xfrm>
          <a:prstGeom prst="rect">
            <a:avLst/>
          </a:prstGeom>
          <a:noFill/>
          <a:ln>
            <a:noFill/>
          </a:ln>
          <a:effectLst>
            <a:innerShdw blurRad="63500" dist="1905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441809" y="5638957"/>
            <a:ext cx="3713871" cy="503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 Office Space</a:t>
            </a:r>
          </a:p>
        </p:txBody>
      </p:sp>
    </p:spTree>
    <p:extLst>
      <p:ext uri="{BB962C8B-B14F-4D97-AF65-F5344CB8AC3E}">
        <p14:creationId xmlns:p14="http://schemas.microsoft.com/office/powerpoint/2010/main" val="420650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 the 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8" y="1737360"/>
            <a:ext cx="10373802" cy="41317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Currently 24 studies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managed by the Research and Education Foundation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managed by VA Research office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Areas of Research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Cardiology/Hematology (8)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Disease (3)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(3)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Care (2)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Oncology (5)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Urology (1)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Rehabilitation (1)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(1)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4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6716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Current Projects in CRC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9" y="1737360"/>
            <a:ext cx="10920902" cy="41317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Research-Foundation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CLOVER (Donskey)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Phase 3, placebo-controlled, randomized, observer-blinded study to evaluate the efficacy, safety and tolerability of a Clostridium difficle vaccine in adults 50 years of age and older”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EMPORER (Moghbelli)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phase III randomized, double blind trial to evaluate efficacy and safety of once daily empagliflozin 10mg compared to placebo, in patients with chronic Heart Failure with preserved Ejection Fraction (HFpEF)”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ClotChip (Stavrou)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“Miniaturized Dielectric Coagulometry for Monitoring Anticoagulation (ClotChip and TSOACs)”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INVESTED (Goldberg)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Vaccine to Effectively Stop Cardio Thoracic Events and Decompensated Heart Failure (INVESTED)”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Checkmate (Nock)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 Master Protocol of Phase ½ Studies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Nivolumab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Advanced NSCLC Using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Nivolumab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Maintenance after Induction Chemotherapy or as First-line Treatment Alone or in Combination with Standard of Care Therapies”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(Ismail-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Beigi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“Glycemic Control and Treatment Satisfaction Using Finesse Versus Pen for initiating Bolus Insulin Dosing in Type 2 Diabetes Mellitus Patients not Achieving Glycemic Targets on Basal Insulin with/without Anti-Hyperglycemic Agent”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TR701-132 (Bonomo)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 Phase 3 Randomized Double-Blind Study Comparing TR-701 FA and Linezolid in Ventilated Gram-positive Nosocomial Pneumonia”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CSP (Donskey)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“Optimal Treatment f or Recurrent Clostridium difficile Infection”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HSR&amp;D PRIME CARE (Chen)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care” </a:t>
            </a:r>
          </a:p>
        </p:txBody>
      </p:sp>
    </p:spTree>
    <p:extLst>
      <p:ext uri="{BB962C8B-B14F-4D97-AF65-F5344CB8AC3E}">
        <p14:creationId xmlns:p14="http://schemas.microsoft.com/office/powerpoint/2010/main" val="268799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Clinical Trial Review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new trials to ensure we have sufficient resources, staff, and suitable population for recruitment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investigators with new clinical trial opportunities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Clinical Trial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enrollment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 of study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 with start up activities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Research Coordinators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experienced and dedicated clinical research nurses and coordinators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Cross-trained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Clinical Trial Space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786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1764</TotalTime>
  <Words>1009</Words>
  <Application>Microsoft Office PowerPoint</Application>
  <PresentationFormat>Widescreen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Retrospect</vt:lpstr>
      <vt:lpstr>LSCVAMC Clinical Research Center</vt:lpstr>
      <vt:lpstr>Clinical Research Center </vt:lpstr>
      <vt:lpstr>Goals of Center </vt:lpstr>
      <vt:lpstr>Clinical Research Center </vt:lpstr>
      <vt:lpstr>PowerPoint Presentation</vt:lpstr>
      <vt:lpstr>PowerPoint Presentation</vt:lpstr>
      <vt:lpstr>Research in the CRC</vt:lpstr>
      <vt:lpstr>Selection of Current Projects in CRC </vt:lpstr>
      <vt:lpstr>What We Provide</vt:lpstr>
      <vt:lpstr>Scheduling and Utilization of CRC Space</vt:lpstr>
      <vt:lpstr>Future Plans/Goals for the CRC </vt:lpstr>
      <vt:lpstr>Cleveland VA Medical Research and Education Foundation (CVAMREF)</vt:lpstr>
      <vt:lpstr>Cleveland VA Medical Research and Education Foundation (CVAMREF)</vt:lpstr>
      <vt:lpstr>Cleveland VA Medical Research and Education Foundation (CVAMREF)</vt:lpstr>
      <vt:lpstr>Cleveland VA Medical Research and Education Foundation (CVAMREF)</vt:lpstr>
      <vt:lpstr>Cleveland VA Medical Research and Education Foundation (CVAMREF)</vt:lpstr>
      <vt:lpstr>Cleveland VA Medical Research and Education Foundation (CVAMREF)</vt:lpstr>
      <vt:lpstr>Who to contact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LSCVAMC Clinical Research Center</dc:title>
  <dc:creator>Denallo, Marcie (VHACLE)</dc:creator>
  <cp:lastModifiedBy>Denallo, Marcie (VHACLE)</cp:lastModifiedBy>
  <cp:revision>66</cp:revision>
  <cp:lastPrinted>2018-01-23T16:38:33Z</cp:lastPrinted>
  <dcterms:created xsi:type="dcterms:W3CDTF">2018-01-16T15:01:59Z</dcterms:created>
  <dcterms:modified xsi:type="dcterms:W3CDTF">2018-01-23T17:21:41Z</dcterms:modified>
</cp:coreProperties>
</file>